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1"/>
  </p:notesMasterIdLst>
  <p:sldIdLst>
    <p:sldId id="338" r:id="rId2"/>
    <p:sldId id="296" r:id="rId3"/>
    <p:sldId id="312" r:id="rId4"/>
    <p:sldId id="366" r:id="rId5"/>
    <p:sldId id="263" r:id="rId6"/>
    <p:sldId id="264" r:id="rId7"/>
    <p:sldId id="313" r:id="rId8"/>
    <p:sldId id="342" r:id="rId9"/>
    <p:sldId id="34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6B9"/>
    <a:srgbClr val="B6D5AB"/>
    <a:srgbClr val="EA0000"/>
    <a:srgbClr val="77933C"/>
    <a:srgbClr val="FF3300"/>
    <a:srgbClr val="FF0000"/>
    <a:srgbClr val="CC0000"/>
    <a:srgbClr val="73BEF1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/>
              <a:t> </a:t>
            </a:r>
            <a:r>
              <a:rPr lang="en-US" sz="2400" dirty="0" smtClean="0"/>
              <a:t>	Prepare the heading of a work sheet.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	Prepare the trial balance section of a work sheet.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 r="712"/>
          <a:stretch>
            <a:fillRect/>
          </a:stretch>
        </p:blipFill>
        <p:spPr bwMode="auto">
          <a:xfrm>
            <a:off x="0" y="0"/>
            <a:ext cx="9144000" cy="220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Consistent Reporting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accounting concept </a:t>
            </a:r>
            <a:r>
              <a:rPr lang="en-US" i="1" dirty="0" smtClean="0">
                <a:solidFill>
                  <a:srgbClr val="0070C0"/>
                </a:solidFill>
              </a:rPr>
              <a:t>Consistent Reporting </a:t>
            </a:r>
            <a:r>
              <a:rPr lang="en-US" dirty="0" smtClean="0"/>
              <a:t>is applied when the same accounting procedures are followed in the same way in each accounting period.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Fiscal Periods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length of time for which a business summarizes its financial information and reports its financial performance is called a </a:t>
            </a:r>
            <a:r>
              <a:rPr lang="en-US" b="1" dirty="0" smtClean="0">
                <a:solidFill>
                  <a:srgbClr val="0070C0"/>
                </a:solidFill>
              </a:rPr>
              <a:t>fiscal period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 fiscal period is also known as an </a:t>
            </a:r>
            <a:r>
              <a:rPr lang="en-US" i="1" dirty="0" smtClean="0">
                <a:solidFill>
                  <a:srgbClr val="0070C0"/>
                </a:solidFill>
              </a:rPr>
              <a:t>accounting period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fiscal period consisting of twelve consecutive months is called a </a:t>
            </a:r>
            <a:r>
              <a:rPr lang="en-US" b="1" dirty="0" smtClean="0">
                <a:solidFill>
                  <a:srgbClr val="0070C0"/>
                </a:solidFill>
              </a:rPr>
              <a:t>fiscal year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columnar accounting form used to summarize the general ledger information needed to prepare financial statements is called a </a:t>
            </a:r>
            <a:r>
              <a:rPr lang="en-US" b="1" dirty="0" smtClean="0">
                <a:solidFill>
                  <a:srgbClr val="0070C0"/>
                </a:solidFill>
              </a:rPr>
              <a:t>work sheet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Reasons Accountants Use a Work Sheet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Summarize general ledger account balances to prove that debits equal credits</a:t>
            </a:r>
          </a:p>
          <a:p>
            <a:r>
              <a:rPr lang="en-US" dirty="0" smtClean="0"/>
              <a:t>Plan needed changes to general ledger accounts to bring account balances up to date</a:t>
            </a:r>
          </a:p>
          <a:p>
            <a:r>
              <a:rPr lang="en-US" dirty="0" smtClean="0"/>
              <a:t>Separate general ledger account balances according to the financial statements to be prepared</a:t>
            </a:r>
          </a:p>
          <a:p>
            <a:r>
              <a:rPr lang="en-US" dirty="0" smtClean="0"/>
              <a:t>Calculate the amount of net income or net loss for a fiscal period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Chapter 6_Page 1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514600"/>
            <a:ext cx="5486400" cy="182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the Heading of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LO1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953000" y="1981200"/>
            <a:ext cx="3886200" cy="1447800"/>
            <a:chOff x="5108434" y="2983468"/>
            <a:chExt cx="3886200" cy="1447800"/>
          </a:xfrm>
        </p:grpSpPr>
        <p:cxnSp>
          <p:nvCxnSpPr>
            <p:cNvPr id="30" name="Straight Arrow Connector 29"/>
            <p:cNvCxnSpPr/>
            <p:nvPr/>
          </p:nvCxnSpPr>
          <p:spPr>
            <a:xfrm flipH="1">
              <a:off x="5108434" y="3200400"/>
              <a:ext cx="2054366" cy="1230868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6934200" y="2983468"/>
              <a:ext cx="2060434" cy="369332"/>
              <a:chOff x="6934200" y="3212068"/>
              <a:chExt cx="2060434" cy="369332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6934200" y="321385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  <a:endParaRPr lang="en-US" b="1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315200" y="3212068"/>
                <a:ext cx="16794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dirty="0" smtClean="0">
                    <a:solidFill>
                      <a:srgbClr val="0070C0"/>
                    </a:solidFill>
                  </a:rPr>
                  <a:t>Name of Report</a:t>
                </a: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1715595" y="3962400"/>
            <a:ext cx="1942005" cy="1283732"/>
            <a:chOff x="2743200" y="3962400"/>
            <a:chExt cx="1942005" cy="1283732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2971800" y="3962400"/>
              <a:ext cx="1447800" cy="10668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/>
          </p:nvGrpSpPr>
          <p:grpSpPr>
            <a:xfrm>
              <a:off x="2743200" y="4876800"/>
              <a:ext cx="1942005" cy="369332"/>
              <a:chOff x="2743200" y="4876800"/>
              <a:chExt cx="1942005" cy="369332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2743200" y="4876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  <a:endParaRPr lang="en-US" b="1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124200" y="4876800"/>
                <a:ext cx="15610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dirty="0" smtClean="0">
                    <a:solidFill>
                      <a:srgbClr val="0070C0"/>
                    </a:solidFill>
                  </a:rPr>
                  <a:t>Date of Report</a:t>
                </a:r>
                <a:endParaRPr lang="en-US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1447800" y="1600200"/>
            <a:ext cx="2383240" cy="1295400"/>
            <a:chOff x="1447800" y="1600200"/>
            <a:chExt cx="2383240" cy="1295400"/>
          </a:xfrm>
        </p:grpSpPr>
        <p:cxnSp>
          <p:nvCxnSpPr>
            <p:cNvPr id="26" name="Straight Arrow Connector 25"/>
            <p:cNvCxnSpPr/>
            <p:nvPr/>
          </p:nvCxnSpPr>
          <p:spPr>
            <a:xfrm>
              <a:off x="1600200" y="1752600"/>
              <a:ext cx="1066800" cy="1143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1447800" y="1600200"/>
              <a:ext cx="2383240" cy="369332"/>
              <a:chOff x="2743200" y="1600200"/>
              <a:chExt cx="2383240" cy="369332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2743200" y="16002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3200400" y="1600200"/>
                <a:ext cx="19260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US" dirty="0" smtClean="0">
                    <a:solidFill>
                      <a:srgbClr val="0070C0"/>
                    </a:solidFill>
                  </a:rPr>
                  <a:t>Name of Company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Chapter 6_Page 1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2845" y="1600200"/>
            <a:ext cx="4289832" cy="457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a Trial Balance on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1600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general ledger account titles in the work sheet’s Account Title column.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LO2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724400" y="3663185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Rule a single line across the two Trial Balance columns below the last line on which an account title is written.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724400" y="4556178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	</a:t>
            </a:r>
            <a:r>
              <a:rPr lang="en-US" dirty="0" smtClean="0"/>
              <a:t>Add both the Trial Balance Debit and Credit columns.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724400" y="5172172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	</a:t>
            </a:r>
            <a:r>
              <a:rPr lang="en-US" dirty="0" smtClean="0"/>
              <a:t>Write each column’s total below the single line.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724400" y="5788164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	</a:t>
            </a:r>
            <a:r>
              <a:rPr lang="en-US" dirty="0" smtClean="0"/>
              <a:t>Rule double lines across both Trial Balance columns.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724400" y="2216194"/>
            <a:ext cx="441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dirty="0" smtClean="0"/>
              <a:t>Write the general ledger debit account balances in the Trial Balance Debit column. Write the general ledger credit account balances in the Trial Balance Credit column. 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3510845" y="1447800"/>
            <a:ext cx="762000" cy="1066800"/>
            <a:chOff x="3276600" y="1447800"/>
            <a:chExt cx="762000" cy="1066800"/>
          </a:xfrm>
        </p:grpSpPr>
        <p:cxnSp>
          <p:nvCxnSpPr>
            <p:cNvPr id="33" name="Straight Arrow Connector 32"/>
            <p:cNvCxnSpPr/>
            <p:nvPr/>
          </p:nvCxnSpPr>
          <p:spPr>
            <a:xfrm flipH="1">
              <a:off x="3276600" y="1600200"/>
              <a:ext cx="457200" cy="914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733800" y="1600200"/>
              <a:ext cx="304800" cy="914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3537858" y="1447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  <a:endParaRPr lang="en-US" b="1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444047" y="4757058"/>
            <a:ext cx="984953" cy="729342"/>
            <a:chOff x="2438400" y="4953000"/>
            <a:chExt cx="984953" cy="729342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2590800" y="5105400"/>
              <a:ext cx="832553" cy="576942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2438400" y="49530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  <a:endParaRPr lang="en-US" b="1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444045" y="5360126"/>
            <a:ext cx="903512" cy="365760"/>
            <a:chOff x="2209800" y="5360126"/>
            <a:chExt cx="903512" cy="365760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2351312" y="5529942"/>
              <a:ext cx="762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2209800" y="5360126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  <a:endParaRPr lang="en-US" b="1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968045" y="5617028"/>
            <a:ext cx="594360" cy="670560"/>
            <a:chOff x="3733800" y="5638800"/>
            <a:chExt cx="594360" cy="670560"/>
          </a:xfrm>
        </p:grpSpPr>
        <p:cxnSp>
          <p:nvCxnSpPr>
            <p:cNvPr id="38" name="Straight Arrow Connector 37"/>
            <p:cNvCxnSpPr/>
            <p:nvPr/>
          </p:nvCxnSpPr>
          <p:spPr>
            <a:xfrm flipH="1" flipV="1">
              <a:off x="3733800" y="5638800"/>
              <a:ext cx="457200" cy="533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>
              <a:off x="3962400" y="59436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6</a:t>
              </a:r>
              <a:endParaRPr lang="en-US" b="1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825045" y="5562600"/>
            <a:ext cx="533400" cy="746760"/>
            <a:chOff x="2590800" y="5562600"/>
            <a:chExt cx="533400" cy="746760"/>
          </a:xfrm>
        </p:grpSpPr>
        <p:cxnSp>
          <p:nvCxnSpPr>
            <p:cNvPr id="37" name="Straight Arrow Connector 36"/>
            <p:cNvCxnSpPr/>
            <p:nvPr/>
          </p:nvCxnSpPr>
          <p:spPr>
            <a:xfrm flipV="1">
              <a:off x="2743200" y="5562600"/>
              <a:ext cx="381000" cy="5334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2590800" y="59436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5</a:t>
              </a:r>
              <a:endParaRPr lang="en-US" b="1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2400" y="2590800"/>
            <a:ext cx="398418" cy="2895600"/>
            <a:chOff x="58782" y="2590800"/>
            <a:chExt cx="398418" cy="2895600"/>
          </a:xfrm>
        </p:grpSpPr>
        <p:sp>
          <p:nvSpPr>
            <p:cNvPr id="53" name="Left Bracket 52"/>
            <p:cNvSpPr/>
            <p:nvPr/>
          </p:nvSpPr>
          <p:spPr>
            <a:xfrm>
              <a:off x="228600" y="2590800"/>
              <a:ext cx="228600" cy="28956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58782" y="36576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  <a:endParaRPr lang="en-US" b="1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is written on the three-line heading on a work sheet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200" dirty="0" smtClean="0">
                <a:ea typeface="Calibri"/>
              </a:rPr>
              <a:t>Name of the business, name of report, and date of report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1" name="Flowchart: Delay 10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6-1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Which general ledger accounts are listed in the Trial Balance columns of a work sheet?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0"/>
            <a:ext cx="7315200" cy="269716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ea typeface="Calibri"/>
              </a:rPr>
              <a:t>All general ledger accounts are listed in the Trial Balance columns of a work sheet, even if some accounts do not have balances.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6-1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</TotalTime>
  <Words>305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Slide 1</vt:lpstr>
      <vt:lpstr>Consistent Reporting</vt:lpstr>
      <vt:lpstr>Fiscal Periods</vt:lpstr>
      <vt:lpstr>Work Sheet</vt:lpstr>
      <vt:lpstr>Reasons Accountants Use a Work Sheet</vt:lpstr>
      <vt:lpstr>Preparing the Heading of a Work Sheet</vt:lpstr>
      <vt:lpstr>Preparing a Trial Balance on a Work Sheet</vt:lpstr>
      <vt:lpstr>Lesson 6-1 Audit Your Understanding</vt:lpstr>
      <vt:lpstr>Lesson 6-1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299</cp:revision>
  <dcterms:created xsi:type="dcterms:W3CDTF">2012-07-02T15:51:50Z</dcterms:created>
  <dcterms:modified xsi:type="dcterms:W3CDTF">2012-12-21T21:59:22Z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